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2443" autoAdjust="0"/>
  </p:normalViewPr>
  <p:slideViewPr>
    <p:cSldViewPr snapToGrid="0">
      <p:cViewPr>
        <p:scale>
          <a:sx n="93" d="100"/>
          <a:sy n="93" d="100"/>
        </p:scale>
        <p:origin x="1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A19C1-135F-44BA-B6F1-B1AEAD8A2D3D}" type="datetimeFigureOut">
              <a:rPr lang="en-CA" smtClean="0"/>
              <a:t>2024-09-30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DF746-9648-46F8-9E74-C448E9456A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675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determine slip direction and sense of shear, authors combined measurements of fault striations with 2 or more shear sense indicators </a:t>
            </a:r>
            <a:r>
              <a:rPr lang="en-US" dirty="0">
                <a:sym typeface="Wingdings" panose="05000000000000000000" pitchFamily="2" charset="2"/>
              </a:rPr>
              <a:t> Riedel shears, fault gouge foliation, drag folds, clast rotation, slickensides, small scale offsets</a:t>
            </a:r>
          </a:p>
          <a:p>
            <a:r>
              <a:rPr lang="en-US" dirty="0">
                <a:sym typeface="Wingdings" panose="05000000000000000000" pitchFamily="2" charset="2"/>
              </a:rPr>
              <a:t>General movement in LMSR is dominantly strike-slip (aside from </a:t>
            </a:r>
            <a:r>
              <a:rPr lang="en-US" dirty="0" err="1">
                <a:sym typeface="Wingdings" panose="05000000000000000000" pitchFamily="2" charset="2"/>
              </a:rPr>
              <a:t>Randsburg</a:t>
            </a:r>
            <a:r>
              <a:rPr lang="en-US" dirty="0">
                <a:sym typeface="Wingdings" panose="05000000000000000000" pitchFamily="2" charset="2"/>
              </a:rPr>
              <a:t> Wash Fault Zone)</a:t>
            </a:r>
          </a:p>
          <a:p>
            <a:r>
              <a:rPr lang="en-US" dirty="0">
                <a:sym typeface="Wingdings" panose="05000000000000000000" pitchFamily="2" charset="2"/>
              </a:rPr>
              <a:t>Only slip rates for Garlock fault are discussed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DF746-9648-46F8-9E74-C448E9456A1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095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Dextral shear initiation migrated westward from Death Valley towards IWV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DF746-9648-46F8-9E74-C448E9456A1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47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4E0B-4422-4184-52F9-3AAA957B2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9AD52-6360-DC23-E457-9DF7AEB6B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2AE3A-9973-9040-2221-D47BBFB4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1D14-D649-4A03-AD84-CE99965DE664}" type="datetimeFigureOut">
              <a:rPr lang="en-CA" smtClean="0"/>
              <a:t>2024-09-30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99FC6-47D5-A20C-6A83-3F27308A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42424-1853-6474-2BEF-23F81F07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CE0-490A-48DF-BAE4-0EA13D358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692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CAC6-EB6E-C047-1887-DA8D79FC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F4E81-4BF7-E234-7850-14C0DF266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EB4-9537-AA2C-6A2C-0A335E9E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1D14-D649-4A03-AD84-CE99965DE664}" type="datetimeFigureOut">
              <a:rPr lang="en-CA" smtClean="0"/>
              <a:t>2024-09-30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52D6-FD99-0344-2821-B2A77954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16CB8-8F16-14D2-A1D7-128B4A04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CE0-490A-48DF-BAE4-0EA13D358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04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A04490-FC1C-9AFD-0225-355B112AD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D870B-B429-BEEF-B2B6-03A8CD470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8792-F8B3-D87F-BEE7-406B9245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1D14-D649-4A03-AD84-CE99965DE664}" type="datetimeFigureOut">
              <a:rPr lang="en-CA" smtClean="0"/>
              <a:t>2024-09-30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1B05D-2B5A-0F77-861F-0173F38A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77C5F-801A-2B3F-7B84-2313CBEB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CE0-490A-48DF-BAE4-0EA13D358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12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B3FB-FC2A-C26D-14DD-C15340F5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7198B-1CB1-CEA3-7782-02A327B3A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E7C93-51B9-EA59-721C-5002CB42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1D14-D649-4A03-AD84-CE99965DE664}" type="datetimeFigureOut">
              <a:rPr lang="en-CA" smtClean="0"/>
              <a:t>2024-09-30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923B-F240-F6A3-391E-E24506FF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C35BA-4711-B39E-D5A1-4CDB6AA4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CE0-490A-48DF-BAE4-0EA13D358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713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78E1-A628-2055-97A0-B63D1534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457A0-FC27-4981-5C94-D18BA2E5E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E423-A024-9C47-C96D-AEEDBBCA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1D14-D649-4A03-AD84-CE99965DE664}" type="datetimeFigureOut">
              <a:rPr lang="en-CA" smtClean="0"/>
              <a:t>2024-09-30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C79CF-122E-F364-AB68-D61E9FBB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2A9CB-85DA-FBB0-D978-56AF0891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CE0-490A-48DF-BAE4-0EA13D358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11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8799-FB61-0713-9700-7BA0C930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55D1-B26D-DC3C-0B30-003B2B915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F3C92-EE81-4E3E-0765-2CECDBCB8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3DA17-31FE-F2E5-0AFB-92C45A24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1D14-D649-4A03-AD84-CE99965DE664}" type="datetimeFigureOut">
              <a:rPr lang="en-CA" smtClean="0"/>
              <a:t>2024-09-30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3B091-F2E4-E236-0ECC-860EB93A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A2049-D719-D2C9-1D91-AD087E3F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CE0-490A-48DF-BAE4-0EA13D358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71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39D2-D995-8973-06BE-E2AB6348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FF55A-6910-65D8-2279-0261D0238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3965F-0C77-D301-E120-A32EFE17B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04CBD-830D-7C46-9833-56A384366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951B0-E965-764D-8FEE-E28F679D5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DD79E-06B0-B965-5D29-2FF84EFC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1D14-D649-4A03-AD84-CE99965DE664}" type="datetimeFigureOut">
              <a:rPr lang="en-CA" smtClean="0"/>
              <a:t>2024-09-30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2541D-B9A9-9B3B-3DC2-4A68507D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3A31A-ABF7-46E2-E94C-847A98D1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CE0-490A-48DF-BAE4-0EA13D358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648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4AB8-A5E0-0EBE-ACB9-F5A44F86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C58CE-89D0-A706-BCD9-EFBDB78B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1D14-D649-4A03-AD84-CE99965DE664}" type="datetimeFigureOut">
              <a:rPr lang="en-CA" smtClean="0"/>
              <a:t>2024-09-30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14B-9393-C80A-DF51-23FD01C2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0519F-B318-2913-028B-ACABF813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CE0-490A-48DF-BAE4-0EA13D358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25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D1FCC-42DF-BFC9-A8E9-9C274DA8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1D14-D649-4A03-AD84-CE99965DE664}" type="datetimeFigureOut">
              <a:rPr lang="en-CA" smtClean="0"/>
              <a:t>2024-09-30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DE8D8-A90D-8BEE-4956-69D6C73C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31FFC-636D-9C57-CB3E-9255DB2C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CE0-490A-48DF-BAE4-0EA13D358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091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0DE8-63EE-3611-BB87-DFA3884F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22E8F-6C7A-0918-59DC-6FA1C2417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E4168-440F-9BEB-3DC2-476D22560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E9D0F-FC82-7584-4A82-7D868E20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1D14-D649-4A03-AD84-CE99965DE664}" type="datetimeFigureOut">
              <a:rPr lang="en-CA" smtClean="0"/>
              <a:t>2024-09-30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45B36-5816-634F-500B-0C0DE1B7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04DFA-375F-4BE0-1895-DB2AC9AA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CE0-490A-48DF-BAE4-0EA13D358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27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7236-3C4B-B771-B605-277840850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65AAEE-6A22-5F79-A62C-D1F5D5933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F5A6B-8C62-8493-43F8-BDDDFBBE4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5E360-E45A-4AB6-B97C-B48567D2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1D14-D649-4A03-AD84-CE99965DE664}" type="datetimeFigureOut">
              <a:rPr lang="en-CA" smtClean="0"/>
              <a:t>2024-09-30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AA6E2-7EDE-B1E9-F9B0-F98F014F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BCD29-9C61-8BB5-328A-18AEC48C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6CE0-490A-48DF-BAE4-0EA13D358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71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45F19-2C2A-3E64-C738-3630756B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D9FF1-AB13-18B9-782D-C2779C02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2E03B-CAE1-69B9-6E54-40F3899D6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131D14-D649-4A03-AD84-CE99965DE664}" type="datetimeFigureOut">
              <a:rPr lang="en-CA" smtClean="0"/>
              <a:t>2024-09-30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8B373-122A-2476-9307-47000CEC3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5F275-572B-BDBE-4BA7-073F15B8C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46CE0-490A-48DF-BAE4-0EA13D358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25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8DA1-5C8E-BB76-9E7E-8B8FD6E9B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716" y="111711"/>
            <a:ext cx="11646568" cy="857691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Evolution of the central Garlock fault zone, California:</a:t>
            </a:r>
            <a:br>
              <a:rPr lang="en-US" sz="3200" b="1" dirty="0"/>
            </a:br>
            <a:r>
              <a:rPr lang="en-US" sz="3200" b="1" dirty="0"/>
              <a:t>A major sinistral fault embedded in a dextral plate margin</a:t>
            </a:r>
            <a:endParaRPr lang="en-CA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0128F-E298-EFEC-E39F-BCAD5553F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913840"/>
            <a:ext cx="9144000" cy="378696"/>
          </a:xfrm>
        </p:spPr>
        <p:txBody>
          <a:bodyPr>
            <a:normAutofit/>
          </a:bodyPr>
          <a:lstStyle/>
          <a:p>
            <a:r>
              <a:rPr lang="en-US" sz="1800" dirty="0"/>
              <a:t>J.E. Andrew, J.D. Walker, and F.C. Monastero (2015)</a:t>
            </a:r>
            <a:endParaRPr lang="en-CA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EF8A-8753-3595-C74B-DB1B9F17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623"/>
          <a:stretch/>
        </p:blipFill>
        <p:spPr>
          <a:xfrm>
            <a:off x="455780" y="2455558"/>
            <a:ext cx="11280439" cy="3882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5D0975-8043-8D03-E929-127EE3128531}"/>
              </a:ext>
            </a:extLst>
          </p:cNvPr>
          <p:cNvSpPr txBox="1"/>
          <p:nvPr/>
        </p:nvSpPr>
        <p:spPr>
          <a:xfrm>
            <a:off x="455780" y="6309922"/>
            <a:ext cx="112804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Map of previously published sinistral offset constraints along the GF. IDS: Independence Dike Swarm (Jurassic); ESTS: East Sierran Thrust System (Jurassic); CC: Cudahy Camp Fm; EC: Eagle Crag Volcanics; BF—Blackwater fault; WGF—western Garlock fault; BM—Black Mountain; DSF—Dove Spring Formation; ECDS—Eagle Crags dike swarm; MDS—</a:t>
            </a:r>
            <a:r>
              <a:rPr lang="en-CA" sz="1100" dirty="0" err="1"/>
              <a:t>megacrystic</a:t>
            </a:r>
            <a:r>
              <a:rPr lang="en-CA" sz="1100" dirty="0"/>
              <a:t> dike swarm; and SESD—Southeast Sierra dikes. Modified from Walker et al. (2002).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BD038-5BCF-91A5-6919-B973B9B6BE51}"/>
              </a:ext>
            </a:extLst>
          </p:cNvPr>
          <p:cNvSpPr txBox="1"/>
          <p:nvPr/>
        </p:nvSpPr>
        <p:spPr>
          <a:xfrm>
            <a:off x="5864536" y="1909816"/>
            <a:ext cx="1127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IDS: 64 km</a:t>
            </a:r>
            <a:endParaRPr lang="en-C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C2B875-F3E9-2A9E-5604-E16A55B8E3DA}"/>
              </a:ext>
            </a:extLst>
          </p:cNvPr>
          <p:cNvCxnSpPr>
            <a:cxnSpLocks/>
          </p:cNvCxnSpPr>
          <p:nvPr/>
        </p:nvCxnSpPr>
        <p:spPr>
          <a:xfrm flipH="1">
            <a:off x="4516999" y="2200668"/>
            <a:ext cx="1566684" cy="1477557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24F0C3-0ECB-68CF-0DEB-8DCF896BD5C4}"/>
              </a:ext>
            </a:extLst>
          </p:cNvPr>
          <p:cNvCxnSpPr>
            <a:cxnSpLocks/>
          </p:cNvCxnSpPr>
          <p:nvPr/>
        </p:nvCxnSpPr>
        <p:spPr>
          <a:xfrm>
            <a:off x="6840949" y="2200668"/>
            <a:ext cx="2674312" cy="1580685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C3F44E-C281-CC3E-5D5B-A8065AD22682}"/>
              </a:ext>
            </a:extLst>
          </p:cNvPr>
          <p:cNvSpPr txBox="1"/>
          <p:nvPr/>
        </p:nvSpPr>
        <p:spPr>
          <a:xfrm>
            <a:off x="7961239" y="1848810"/>
            <a:ext cx="1672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BB00C0"/>
                </a:solidFill>
              </a:rPr>
              <a:t>ESTS: 52-64 km</a:t>
            </a:r>
            <a:endParaRPr lang="en-CA" sz="1600" dirty="0">
              <a:solidFill>
                <a:srgbClr val="BB00C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FDBDC4-2CEE-1394-4BE4-A5136FAE5CAD}"/>
              </a:ext>
            </a:extLst>
          </p:cNvPr>
          <p:cNvCxnSpPr>
            <a:cxnSpLocks/>
          </p:cNvCxnSpPr>
          <p:nvPr/>
        </p:nvCxnSpPr>
        <p:spPr>
          <a:xfrm flipH="1">
            <a:off x="6817894" y="2174059"/>
            <a:ext cx="1341591" cy="906025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1121F7-731B-EBA2-94B3-843F858F9B89}"/>
              </a:ext>
            </a:extLst>
          </p:cNvPr>
          <p:cNvCxnSpPr>
            <a:cxnSpLocks/>
          </p:cNvCxnSpPr>
          <p:nvPr/>
        </p:nvCxnSpPr>
        <p:spPr>
          <a:xfrm>
            <a:off x="9195700" y="2174059"/>
            <a:ext cx="814575" cy="1441696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D9BFA8F-87F5-B4C4-DB4D-1FB6E0949D2A}"/>
              </a:ext>
            </a:extLst>
          </p:cNvPr>
          <p:cNvSpPr txBox="1"/>
          <p:nvPr/>
        </p:nvSpPr>
        <p:spPr>
          <a:xfrm>
            <a:off x="2127570" y="1703650"/>
            <a:ext cx="247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Early Miocene volcanics: 64 km</a:t>
            </a:r>
            <a:endParaRPr lang="en-CA" sz="1600" dirty="0">
              <a:solidFill>
                <a:schemeClr val="accent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F7E6E1B-85A6-E3C7-BE8A-A0CBE631E6D4}"/>
              </a:ext>
            </a:extLst>
          </p:cNvPr>
          <p:cNvCxnSpPr>
            <a:cxnSpLocks/>
          </p:cNvCxnSpPr>
          <p:nvPr/>
        </p:nvCxnSpPr>
        <p:spPr>
          <a:xfrm flipH="1">
            <a:off x="2330115" y="2248186"/>
            <a:ext cx="822397" cy="247506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0A7C9D-0BCF-F2C7-D14A-CB63FEE95C1E}"/>
              </a:ext>
            </a:extLst>
          </p:cNvPr>
          <p:cNvCxnSpPr>
            <a:cxnSpLocks/>
          </p:cNvCxnSpPr>
          <p:nvPr/>
        </p:nvCxnSpPr>
        <p:spPr>
          <a:xfrm>
            <a:off x="3588848" y="2248186"/>
            <a:ext cx="3899841" cy="2318054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11EE97A-4321-F9E0-7D60-65D0122032A6}"/>
              </a:ext>
            </a:extLst>
          </p:cNvPr>
          <p:cNvSpPr txBox="1"/>
          <p:nvPr/>
        </p:nvSpPr>
        <p:spPr>
          <a:xfrm>
            <a:off x="10258811" y="1148458"/>
            <a:ext cx="17875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Past studies constrained L-lateral slip;  the youngest features (early Miocene) display ~64 km of total offset.</a:t>
            </a:r>
          </a:p>
          <a:p>
            <a:r>
              <a:rPr lang="en-US" sz="1100" dirty="0"/>
              <a:t>Slip within study area is lower – why?</a:t>
            </a:r>
            <a:endParaRPr lang="en-CA" sz="11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CFEC93-55E2-583C-D158-A8FA0F18DFB2}"/>
              </a:ext>
            </a:extLst>
          </p:cNvPr>
          <p:cNvSpPr txBox="1"/>
          <p:nvPr/>
        </p:nvSpPr>
        <p:spPr>
          <a:xfrm>
            <a:off x="87389" y="1349411"/>
            <a:ext cx="2873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Megacrystic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dacite: 43.7 km</a:t>
            </a:r>
            <a:endParaRPr lang="en-C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57ECD66-D2B7-CC16-A22F-E1F535CE18AB}"/>
              </a:ext>
            </a:extLst>
          </p:cNvPr>
          <p:cNvCxnSpPr>
            <a:cxnSpLocks/>
          </p:cNvCxnSpPr>
          <p:nvPr/>
        </p:nvCxnSpPr>
        <p:spPr>
          <a:xfrm>
            <a:off x="1638927" y="1691960"/>
            <a:ext cx="2767516" cy="2587094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4453BF1-E68E-90F9-F435-0A5394DC0826}"/>
              </a:ext>
            </a:extLst>
          </p:cNvPr>
          <p:cNvSpPr/>
          <p:nvPr/>
        </p:nvSpPr>
        <p:spPr>
          <a:xfrm>
            <a:off x="1457540" y="1718797"/>
            <a:ext cx="330009" cy="3581973"/>
          </a:xfrm>
          <a:custGeom>
            <a:avLst/>
            <a:gdLst>
              <a:gd name="connsiteX0" fmla="*/ 6875 w 330009"/>
              <a:gd name="connsiteY0" fmla="*/ 0 h 3581973"/>
              <a:gd name="connsiteX1" fmla="*/ 0 w 330009"/>
              <a:gd name="connsiteY1" fmla="*/ 708144 h 3581973"/>
              <a:gd name="connsiteX2" fmla="*/ 309383 w 330009"/>
              <a:gd name="connsiteY2" fmla="*/ 708144 h 3581973"/>
              <a:gd name="connsiteX3" fmla="*/ 330009 w 330009"/>
              <a:gd name="connsiteY3" fmla="*/ 3581973 h 358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09" h="3581973">
                <a:moveTo>
                  <a:pt x="6875" y="0"/>
                </a:moveTo>
                <a:cubicBezTo>
                  <a:pt x="4583" y="236048"/>
                  <a:pt x="2292" y="472096"/>
                  <a:pt x="0" y="708144"/>
                </a:cubicBezTo>
                <a:lnTo>
                  <a:pt x="309383" y="708144"/>
                </a:lnTo>
                <a:lnTo>
                  <a:pt x="330009" y="3581973"/>
                </a:ln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1270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92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E4BC20-CCC6-0C8A-5936-D6EFC8CF058E}"/>
              </a:ext>
            </a:extLst>
          </p:cNvPr>
          <p:cNvSpPr txBox="1"/>
          <p:nvPr/>
        </p:nvSpPr>
        <p:spPr>
          <a:xfrm>
            <a:off x="9120845" y="286073"/>
            <a:ext cx="30413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Study Area &amp;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GFZ: transversely oriented and opposite sense of shear to San Andreas and Walker Lane belt-ECSZ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Authors focused on a smaller area within the GFZ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Miocene volcanics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Lava Mountains-Summit Range (LMSR)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Mapped and dated younger (Miocene to post-Miocene) rocks to constrain the slip from ~12 Ma to present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30000" dirty="0"/>
              <a:t>40</a:t>
            </a:r>
            <a:r>
              <a:rPr lang="en-US" sz="1200" dirty="0"/>
              <a:t>Ar/</a:t>
            </a:r>
            <a:r>
              <a:rPr lang="en-US" sz="1200" baseline="30000" dirty="0"/>
              <a:t>39</a:t>
            </a:r>
            <a:r>
              <a:rPr lang="en-US" sz="1200" dirty="0"/>
              <a:t>Ar and U-Pb zircon geochronology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Why?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Previous studies showed LMSR was deformed, but didn’t quantify or determine kinematics of fault slip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Framework to establish relationship between dextral ECSZ and sinistral GFZ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/>
              <a:t>Stratigraphy coupled with 15 fault slip markers and shear sense indicators defines 3-stage history for central GFZ</a:t>
            </a:r>
          </a:p>
          <a:p>
            <a:pPr lvl="1"/>
            <a:endParaRPr lang="en-CA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A9FBC-A7A2-30A5-3CD5-D96A483A5836}"/>
              </a:ext>
            </a:extLst>
          </p:cNvPr>
          <p:cNvSpPr txBox="1"/>
          <p:nvPr/>
        </p:nvSpPr>
        <p:spPr>
          <a:xfrm>
            <a:off x="48126" y="6038699"/>
            <a:ext cx="9150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From Andrew et al. (2015): Geochronologic sample locations are denoted by stars with sample name and interpreted age in parentheses. Faults are thick lines. Fault abbreviations: NBF—northern Blackwater fault; RWFZ—</a:t>
            </a:r>
            <a:r>
              <a:rPr lang="en-CA" sz="1200" dirty="0" err="1"/>
              <a:t>Randsburg</a:t>
            </a:r>
            <a:r>
              <a:rPr lang="en-CA" sz="1200" dirty="0"/>
              <a:t> Wash fault zone; TWF—Teagle Wash fault. Younger Pleistocene and Holocene units are shown as white.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DABA22-3ED9-7B00-EC54-B65C7DDF485D}"/>
              </a:ext>
            </a:extLst>
          </p:cNvPr>
          <p:cNvGrpSpPr/>
          <p:nvPr/>
        </p:nvGrpSpPr>
        <p:grpSpPr>
          <a:xfrm>
            <a:off x="48126" y="35506"/>
            <a:ext cx="9072719" cy="6038699"/>
            <a:chOff x="48126" y="35506"/>
            <a:chExt cx="9072719" cy="60386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133365-9E6D-7910-6957-A845D919A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26" y="35506"/>
              <a:ext cx="9072719" cy="6038699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44A7464-0D23-FF39-E519-DDB6E47AB649}"/>
                </a:ext>
              </a:extLst>
            </p:cNvPr>
            <p:cNvCxnSpPr/>
            <p:nvPr/>
          </p:nvCxnSpPr>
          <p:spPr>
            <a:xfrm flipH="1">
              <a:off x="3972140" y="1419726"/>
              <a:ext cx="563765" cy="1718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E8A9DE4-AC7D-E67E-5F20-75FB76B00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059" y="1546917"/>
              <a:ext cx="507618" cy="152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F66BF6F-8BBE-9486-6606-584D275468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5768" y="1416289"/>
              <a:ext cx="523661" cy="2200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886410C-1710-2789-9A83-C168790AC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3048" y="1505666"/>
              <a:ext cx="535238" cy="2349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6F7ED4-5E62-4CB1-7F46-40BF49481F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8744" y="3616349"/>
              <a:ext cx="302509" cy="3007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019E798-F8C6-E0CA-56F6-E979CE02F1D6}"/>
                </a:ext>
              </a:extLst>
            </p:cNvPr>
            <p:cNvCxnSpPr>
              <a:cxnSpLocks/>
            </p:cNvCxnSpPr>
            <p:nvPr/>
          </p:nvCxnSpPr>
          <p:spPr>
            <a:xfrm>
              <a:off x="7610832" y="3492595"/>
              <a:ext cx="288759" cy="27414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2C879B9-F46C-95D2-6A34-EFA6AA3EBD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0069" y="3194095"/>
              <a:ext cx="396587" cy="39417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809D1B3-2340-CD83-B1D1-AC025B556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716" y="3247662"/>
              <a:ext cx="387934" cy="40850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CADD724-58A7-D044-B6E7-061B4726466F}"/>
                </a:ext>
              </a:extLst>
            </p:cNvPr>
            <p:cNvCxnSpPr>
              <a:cxnSpLocks/>
            </p:cNvCxnSpPr>
            <p:nvPr/>
          </p:nvCxnSpPr>
          <p:spPr>
            <a:xfrm>
              <a:off x="7221343" y="1693008"/>
              <a:ext cx="84059" cy="101416"/>
            </a:xfrm>
            <a:prstGeom prst="line">
              <a:avLst/>
            </a:prstGeom>
            <a:ln w="12700">
              <a:solidFill>
                <a:srgbClr val="FF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A859FF-193D-2BE5-BE53-01107ACCAB0F}"/>
                </a:ext>
              </a:extLst>
            </p:cNvPr>
            <p:cNvCxnSpPr>
              <a:cxnSpLocks/>
            </p:cNvCxnSpPr>
            <p:nvPr/>
          </p:nvCxnSpPr>
          <p:spPr>
            <a:xfrm>
              <a:off x="7562056" y="1396523"/>
              <a:ext cx="94041" cy="98262"/>
            </a:xfrm>
            <a:prstGeom prst="line">
              <a:avLst/>
            </a:prstGeom>
            <a:ln w="12700">
              <a:solidFill>
                <a:srgbClr val="FF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917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730B3F-E144-2CC4-3D2B-E4129534E5DA}"/>
              </a:ext>
            </a:extLst>
          </p:cNvPr>
          <p:cNvSpPr txBox="1"/>
          <p:nvPr/>
        </p:nvSpPr>
        <p:spPr>
          <a:xfrm>
            <a:off x="122800" y="33232"/>
            <a:ext cx="39588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Fault Slip Timing Constraints</a:t>
            </a:r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E20CF-5DA4-880E-4625-5D22AAB5E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9" y="460670"/>
            <a:ext cx="4858531" cy="2131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6F3503-D535-F465-14A5-6E35C32A52BF}"/>
              </a:ext>
            </a:extLst>
          </p:cNvPr>
          <p:cNvSpPr/>
          <p:nvPr/>
        </p:nvSpPr>
        <p:spPr>
          <a:xfrm>
            <a:off x="220006" y="871559"/>
            <a:ext cx="118661" cy="114267"/>
          </a:xfrm>
          <a:prstGeom prst="rect">
            <a:avLst/>
          </a:prstGeom>
          <a:solidFill>
            <a:schemeClr val="tx2">
              <a:lumMod val="50000"/>
              <a:lumOff val="50000"/>
              <a:alpha val="41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6E3DD5-696D-8CAE-AD01-D4B0F972F760}"/>
              </a:ext>
            </a:extLst>
          </p:cNvPr>
          <p:cNvSpPr/>
          <p:nvPr/>
        </p:nvSpPr>
        <p:spPr>
          <a:xfrm>
            <a:off x="2336673" y="871558"/>
            <a:ext cx="118661" cy="114267"/>
          </a:xfrm>
          <a:prstGeom prst="rect">
            <a:avLst/>
          </a:prstGeom>
          <a:solidFill>
            <a:schemeClr val="tx2">
              <a:lumMod val="50000"/>
              <a:lumOff val="50000"/>
              <a:alpha val="41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D7397-A615-7CCE-12B4-E504E06FA14D}"/>
              </a:ext>
            </a:extLst>
          </p:cNvPr>
          <p:cNvSpPr/>
          <p:nvPr/>
        </p:nvSpPr>
        <p:spPr>
          <a:xfrm>
            <a:off x="220006" y="1293523"/>
            <a:ext cx="118661" cy="114267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4B7AEA-6321-606E-8E19-CBB7F6F51253}"/>
              </a:ext>
            </a:extLst>
          </p:cNvPr>
          <p:cNvSpPr/>
          <p:nvPr/>
        </p:nvSpPr>
        <p:spPr>
          <a:xfrm>
            <a:off x="2336672" y="1293523"/>
            <a:ext cx="118661" cy="114267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907F73-6825-FBF7-24EF-31C8D93A20FA}"/>
              </a:ext>
            </a:extLst>
          </p:cNvPr>
          <p:cNvSpPr/>
          <p:nvPr/>
        </p:nvSpPr>
        <p:spPr>
          <a:xfrm>
            <a:off x="220005" y="2334921"/>
            <a:ext cx="118661" cy="114267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477061-9149-2814-90A0-F96689B5AEFB}"/>
              </a:ext>
            </a:extLst>
          </p:cNvPr>
          <p:cNvSpPr/>
          <p:nvPr/>
        </p:nvSpPr>
        <p:spPr>
          <a:xfrm>
            <a:off x="2336671" y="2334920"/>
            <a:ext cx="118661" cy="114267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8125EA-97A6-D382-AA32-50B4DF839B68}"/>
              </a:ext>
            </a:extLst>
          </p:cNvPr>
          <p:cNvGrpSpPr/>
          <p:nvPr/>
        </p:nvGrpSpPr>
        <p:grpSpPr>
          <a:xfrm>
            <a:off x="4985408" y="1821988"/>
            <a:ext cx="7143630" cy="4917415"/>
            <a:chOff x="4985408" y="1821988"/>
            <a:chExt cx="7143630" cy="49174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7030BC-C313-EA70-763A-83E05FEFF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5408" y="1821988"/>
              <a:ext cx="7143630" cy="491741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410BF0-C620-525C-6A10-6737E1C32A20}"/>
                </a:ext>
              </a:extLst>
            </p:cNvPr>
            <p:cNvSpPr/>
            <p:nvPr/>
          </p:nvSpPr>
          <p:spPr>
            <a:xfrm>
              <a:off x="5689473" y="3682493"/>
              <a:ext cx="144060" cy="156600"/>
            </a:xfrm>
            <a:prstGeom prst="rect">
              <a:avLst/>
            </a:prstGeom>
            <a:solidFill>
              <a:schemeClr val="tx2">
                <a:lumMod val="50000"/>
                <a:lumOff val="50000"/>
                <a:alpha val="48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4F6778-FABD-B6B4-BFEC-8B15D6FAFEBF}"/>
                </a:ext>
              </a:extLst>
            </p:cNvPr>
            <p:cNvSpPr/>
            <p:nvPr/>
          </p:nvSpPr>
          <p:spPr>
            <a:xfrm>
              <a:off x="11116606" y="2302425"/>
              <a:ext cx="186394" cy="146762"/>
            </a:xfrm>
            <a:prstGeom prst="rect">
              <a:avLst/>
            </a:prstGeom>
            <a:solidFill>
              <a:schemeClr val="tx2">
                <a:lumMod val="50000"/>
                <a:lumOff val="50000"/>
                <a:alpha val="46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79AD6B-3DA2-5F00-D4F1-1743123255D2}"/>
                </a:ext>
              </a:extLst>
            </p:cNvPr>
            <p:cNvSpPr/>
            <p:nvPr/>
          </p:nvSpPr>
          <p:spPr>
            <a:xfrm>
              <a:off x="10227606" y="2013190"/>
              <a:ext cx="144061" cy="14103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1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821B5B-90E0-2500-2128-248B69D8CB58}"/>
                </a:ext>
              </a:extLst>
            </p:cNvPr>
            <p:cNvSpPr/>
            <p:nvPr/>
          </p:nvSpPr>
          <p:spPr>
            <a:xfrm>
              <a:off x="5096934" y="4135427"/>
              <a:ext cx="127001" cy="16220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1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B8266C-19BB-A70C-86A0-1801BE76B7D9}"/>
                </a:ext>
              </a:extLst>
            </p:cNvPr>
            <p:cNvSpPr/>
            <p:nvPr/>
          </p:nvSpPr>
          <p:spPr>
            <a:xfrm>
              <a:off x="7484406" y="3156189"/>
              <a:ext cx="186394" cy="141037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1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EF94F6-6176-ECA7-ECAE-027504B5D8C0}"/>
                </a:ext>
              </a:extLst>
            </p:cNvPr>
            <p:cNvSpPr/>
            <p:nvPr/>
          </p:nvSpPr>
          <p:spPr>
            <a:xfrm>
              <a:off x="7145741" y="3449627"/>
              <a:ext cx="176334" cy="159848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D6EE322-5F3D-3FD7-967C-56CB26BD630B}"/>
                </a:ext>
              </a:extLst>
            </p:cNvPr>
            <p:cNvSpPr/>
            <p:nvPr/>
          </p:nvSpPr>
          <p:spPr>
            <a:xfrm>
              <a:off x="9965267" y="2907760"/>
              <a:ext cx="194734" cy="152400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750EA2B3-0AE3-346D-82C6-33337C423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40" y="2666009"/>
            <a:ext cx="4858530" cy="39415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1F77C4A-24B8-260C-81DA-685E70548AD4}"/>
              </a:ext>
            </a:extLst>
          </p:cNvPr>
          <p:cNvSpPr/>
          <p:nvPr/>
        </p:nvSpPr>
        <p:spPr>
          <a:xfrm>
            <a:off x="2317652" y="2780172"/>
            <a:ext cx="156698" cy="127588"/>
          </a:xfrm>
          <a:prstGeom prst="rect">
            <a:avLst/>
          </a:prstGeom>
          <a:solidFill>
            <a:srgbClr val="FF0000">
              <a:alpha val="41000"/>
            </a:srgb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588F90-B537-976F-C1CC-AD354F9E742B}"/>
              </a:ext>
            </a:extLst>
          </p:cNvPr>
          <p:cNvSpPr txBox="1"/>
          <p:nvPr/>
        </p:nvSpPr>
        <p:spPr>
          <a:xfrm>
            <a:off x="7729274" y="1094040"/>
            <a:ext cx="1602429" cy="584775"/>
          </a:xfrm>
          <a:prstGeom prst="rect">
            <a:avLst/>
          </a:prstGeom>
          <a:noFill/>
          <a:ln>
            <a:solidFill>
              <a:srgbClr val="BB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Age: ~3 – 6.5 Ma</a:t>
            </a:r>
          </a:p>
          <a:p>
            <a:r>
              <a:rPr lang="en-US" sz="1600" dirty="0"/>
              <a:t>Slip: ~35 km</a:t>
            </a:r>
            <a:endParaRPr lang="en-CA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9A27C02-6D86-C40A-08D2-863CFDD73618}"/>
              </a:ext>
            </a:extLst>
          </p:cNvPr>
          <p:cNvCxnSpPr>
            <a:cxnSpLocks/>
          </p:cNvCxnSpPr>
          <p:nvPr/>
        </p:nvCxnSpPr>
        <p:spPr>
          <a:xfrm>
            <a:off x="9331703" y="1571535"/>
            <a:ext cx="895903" cy="4416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EE25D01-6211-A749-2A52-889571FAA3A6}"/>
              </a:ext>
            </a:extLst>
          </p:cNvPr>
          <p:cNvSpPr txBox="1"/>
          <p:nvPr/>
        </p:nvSpPr>
        <p:spPr>
          <a:xfrm>
            <a:off x="10423131" y="83389"/>
            <a:ext cx="1422018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Age: ~460 Ma</a:t>
            </a:r>
          </a:p>
          <a:p>
            <a:r>
              <a:rPr lang="en-US" sz="1600" dirty="0"/>
              <a:t>Slip: ~ 33 km</a:t>
            </a:r>
            <a:endParaRPr lang="en-CA" sz="16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A2E1157-56E1-2723-C9FF-1B211A1E3E2C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11209803" y="668164"/>
            <a:ext cx="201828" cy="1634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EDBCD7D-6DED-D43B-FBD0-D5AC3E31A158}"/>
              </a:ext>
            </a:extLst>
          </p:cNvPr>
          <p:cNvSpPr txBox="1"/>
          <p:nvPr/>
        </p:nvSpPr>
        <p:spPr>
          <a:xfrm>
            <a:off x="9741145" y="727414"/>
            <a:ext cx="126104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Age: ~11 Ma</a:t>
            </a:r>
          </a:p>
          <a:p>
            <a:r>
              <a:rPr lang="en-US" sz="1600" dirty="0"/>
              <a:t>Slip: ~17 km</a:t>
            </a:r>
            <a:endParaRPr lang="en-CA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83C8A8-74AA-161D-3E2C-292FBE73C1ED}"/>
              </a:ext>
            </a:extLst>
          </p:cNvPr>
          <p:cNvSpPr/>
          <p:nvPr/>
        </p:nvSpPr>
        <p:spPr>
          <a:xfrm>
            <a:off x="200986" y="2787524"/>
            <a:ext cx="156698" cy="127588"/>
          </a:xfrm>
          <a:prstGeom prst="rect">
            <a:avLst/>
          </a:prstGeom>
          <a:solidFill>
            <a:srgbClr val="FF0000">
              <a:alpha val="41000"/>
            </a:srgb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0732D15-C021-D483-D918-F6CC651C7D8B}"/>
              </a:ext>
            </a:extLst>
          </p:cNvPr>
          <p:cNvCxnSpPr>
            <a:cxnSpLocks/>
          </p:cNvCxnSpPr>
          <p:nvPr/>
        </p:nvCxnSpPr>
        <p:spPr>
          <a:xfrm flipH="1">
            <a:off x="9998686" y="1312189"/>
            <a:ext cx="21306" cy="1550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278AF22-F7A6-E86A-B3E4-B748FBBEEF90}"/>
              </a:ext>
            </a:extLst>
          </p:cNvPr>
          <p:cNvSpPr/>
          <p:nvPr/>
        </p:nvSpPr>
        <p:spPr>
          <a:xfrm>
            <a:off x="5190984" y="1344467"/>
            <a:ext cx="2539868" cy="2790959"/>
          </a:xfrm>
          <a:custGeom>
            <a:avLst/>
            <a:gdLst>
              <a:gd name="connsiteX0" fmla="*/ 1326911 w 1326911"/>
              <a:gd name="connsiteY0" fmla="*/ 0 h 440012"/>
              <a:gd name="connsiteX1" fmla="*/ 0 w 1326911"/>
              <a:gd name="connsiteY1" fmla="*/ 13751 h 440012"/>
              <a:gd name="connsiteX2" fmla="*/ 20626 w 1326911"/>
              <a:gd name="connsiteY2" fmla="*/ 440012 h 440012"/>
              <a:gd name="connsiteX0" fmla="*/ 1329376 w 1329376"/>
              <a:gd name="connsiteY0" fmla="*/ 0 h 435779"/>
              <a:gd name="connsiteX1" fmla="*/ 2465 w 1329376"/>
              <a:gd name="connsiteY1" fmla="*/ 13751 h 435779"/>
              <a:gd name="connsiteX2" fmla="*/ 1924 w 1329376"/>
              <a:gd name="connsiteY2" fmla="*/ 435779 h 435779"/>
              <a:gd name="connsiteX0" fmla="*/ 1329376 w 1329376"/>
              <a:gd name="connsiteY0" fmla="*/ 11649 h 447428"/>
              <a:gd name="connsiteX1" fmla="*/ 2465 w 1329376"/>
              <a:gd name="connsiteY1" fmla="*/ 0 h 447428"/>
              <a:gd name="connsiteX2" fmla="*/ 1924 w 1329376"/>
              <a:gd name="connsiteY2" fmla="*/ 447428 h 447428"/>
              <a:gd name="connsiteX0" fmla="*/ 1339611 w 1339611"/>
              <a:gd name="connsiteY0" fmla="*/ 0 h 435779"/>
              <a:gd name="connsiteX1" fmla="*/ 0 w 1339611"/>
              <a:gd name="connsiteY1" fmla="*/ 5284 h 435779"/>
              <a:gd name="connsiteX2" fmla="*/ 12159 w 1339611"/>
              <a:gd name="connsiteY2" fmla="*/ 435779 h 435779"/>
              <a:gd name="connsiteX0" fmla="*/ 1329010 w 1329010"/>
              <a:gd name="connsiteY0" fmla="*/ 7416 h 443195"/>
              <a:gd name="connsiteX1" fmla="*/ 6332 w 1329010"/>
              <a:gd name="connsiteY1" fmla="*/ 0 h 443195"/>
              <a:gd name="connsiteX2" fmla="*/ 1558 w 1329010"/>
              <a:gd name="connsiteY2" fmla="*/ 443195 h 443195"/>
              <a:gd name="connsiteX0" fmla="*/ 1339611 w 1339611"/>
              <a:gd name="connsiteY0" fmla="*/ 3182 h 438961"/>
              <a:gd name="connsiteX1" fmla="*/ 0 w 1339611"/>
              <a:gd name="connsiteY1" fmla="*/ 0 h 438961"/>
              <a:gd name="connsiteX2" fmla="*/ 12159 w 1339611"/>
              <a:gd name="connsiteY2" fmla="*/ 438961 h 438961"/>
              <a:gd name="connsiteX0" fmla="*/ 1329377 w 1329377"/>
              <a:gd name="connsiteY0" fmla="*/ 3182 h 438961"/>
              <a:gd name="connsiteX1" fmla="*/ 2466 w 1329377"/>
              <a:gd name="connsiteY1" fmla="*/ 0 h 438961"/>
              <a:gd name="connsiteX2" fmla="*/ 1925 w 1329377"/>
              <a:gd name="connsiteY2" fmla="*/ 438961 h 438961"/>
              <a:gd name="connsiteX0" fmla="*/ 1329377 w 1329377"/>
              <a:gd name="connsiteY0" fmla="*/ 0 h 440439"/>
              <a:gd name="connsiteX1" fmla="*/ 2466 w 1329377"/>
              <a:gd name="connsiteY1" fmla="*/ 1478 h 440439"/>
              <a:gd name="connsiteX2" fmla="*/ 1925 w 1329377"/>
              <a:gd name="connsiteY2" fmla="*/ 440439 h 44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9377" h="440439">
                <a:moveTo>
                  <a:pt x="1329377" y="0"/>
                </a:moveTo>
                <a:lnTo>
                  <a:pt x="2466" y="1478"/>
                </a:lnTo>
                <a:cubicBezTo>
                  <a:pt x="9341" y="143565"/>
                  <a:pt x="-4950" y="298352"/>
                  <a:pt x="1925" y="440439"/>
                </a:cubicBezTo>
              </a:path>
            </a:pathLst>
          </a:cu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D29114C-0F3F-FB21-7F61-3CC46E652D01}"/>
              </a:ext>
            </a:extLst>
          </p:cNvPr>
          <p:cNvSpPr/>
          <p:nvPr/>
        </p:nvSpPr>
        <p:spPr>
          <a:xfrm>
            <a:off x="5787577" y="427627"/>
            <a:ext cx="4635554" cy="3254866"/>
          </a:xfrm>
          <a:custGeom>
            <a:avLst/>
            <a:gdLst>
              <a:gd name="connsiteX0" fmla="*/ 1326911 w 1326911"/>
              <a:gd name="connsiteY0" fmla="*/ 0 h 440012"/>
              <a:gd name="connsiteX1" fmla="*/ 0 w 1326911"/>
              <a:gd name="connsiteY1" fmla="*/ 13751 h 440012"/>
              <a:gd name="connsiteX2" fmla="*/ 20626 w 1326911"/>
              <a:gd name="connsiteY2" fmla="*/ 440012 h 440012"/>
              <a:gd name="connsiteX0" fmla="*/ 1329376 w 1329376"/>
              <a:gd name="connsiteY0" fmla="*/ 0 h 435779"/>
              <a:gd name="connsiteX1" fmla="*/ 2465 w 1329376"/>
              <a:gd name="connsiteY1" fmla="*/ 13751 h 435779"/>
              <a:gd name="connsiteX2" fmla="*/ 1924 w 1329376"/>
              <a:gd name="connsiteY2" fmla="*/ 435779 h 435779"/>
              <a:gd name="connsiteX0" fmla="*/ 1329376 w 1329376"/>
              <a:gd name="connsiteY0" fmla="*/ 11649 h 447428"/>
              <a:gd name="connsiteX1" fmla="*/ 2465 w 1329376"/>
              <a:gd name="connsiteY1" fmla="*/ 0 h 447428"/>
              <a:gd name="connsiteX2" fmla="*/ 1924 w 1329376"/>
              <a:gd name="connsiteY2" fmla="*/ 447428 h 447428"/>
              <a:gd name="connsiteX0" fmla="*/ 1339611 w 1339611"/>
              <a:gd name="connsiteY0" fmla="*/ 0 h 435779"/>
              <a:gd name="connsiteX1" fmla="*/ 0 w 1339611"/>
              <a:gd name="connsiteY1" fmla="*/ 5284 h 435779"/>
              <a:gd name="connsiteX2" fmla="*/ 12159 w 1339611"/>
              <a:gd name="connsiteY2" fmla="*/ 435779 h 435779"/>
              <a:gd name="connsiteX0" fmla="*/ 1329010 w 1329010"/>
              <a:gd name="connsiteY0" fmla="*/ 7416 h 443195"/>
              <a:gd name="connsiteX1" fmla="*/ 6332 w 1329010"/>
              <a:gd name="connsiteY1" fmla="*/ 0 h 443195"/>
              <a:gd name="connsiteX2" fmla="*/ 1558 w 1329010"/>
              <a:gd name="connsiteY2" fmla="*/ 443195 h 443195"/>
              <a:gd name="connsiteX0" fmla="*/ 1339611 w 1339611"/>
              <a:gd name="connsiteY0" fmla="*/ 3182 h 438961"/>
              <a:gd name="connsiteX1" fmla="*/ 0 w 1339611"/>
              <a:gd name="connsiteY1" fmla="*/ 0 h 438961"/>
              <a:gd name="connsiteX2" fmla="*/ 12159 w 1339611"/>
              <a:gd name="connsiteY2" fmla="*/ 438961 h 438961"/>
              <a:gd name="connsiteX0" fmla="*/ 1329377 w 1329377"/>
              <a:gd name="connsiteY0" fmla="*/ 3182 h 438961"/>
              <a:gd name="connsiteX1" fmla="*/ 2466 w 1329377"/>
              <a:gd name="connsiteY1" fmla="*/ 0 h 438961"/>
              <a:gd name="connsiteX2" fmla="*/ 1925 w 1329377"/>
              <a:gd name="connsiteY2" fmla="*/ 438961 h 43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9377" h="438961">
                <a:moveTo>
                  <a:pt x="1329377" y="3182"/>
                </a:moveTo>
                <a:lnTo>
                  <a:pt x="2466" y="0"/>
                </a:lnTo>
                <a:cubicBezTo>
                  <a:pt x="9341" y="142087"/>
                  <a:pt x="-4950" y="296874"/>
                  <a:pt x="1925" y="438961"/>
                </a:cubicBezTo>
              </a:path>
            </a:pathLst>
          </a:cu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36D84AB-C4C2-28EA-22D1-146582BBB0F6}"/>
              </a:ext>
            </a:extLst>
          </p:cNvPr>
          <p:cNvSpPr/>
          <p:nvPr/>
        </p:nvSpPr>
        <p:spPr>
          <a:xfrm>
            <a:off x="7245350" y="993590"/>
            <a:ext cx="2495795" cy="2456035"/>
          </a:xfrm>
          <a:custGeom>
            <a:avLst/>
            <a:gdLst>
              <a:gd name="connsiteX0" fmla="*/ 1326911 w 1326911"/>
              <a:gd name="connsiteY0" fmla="*/ 0 h 440012"/>
              <a:gd name="connsiteX1" fmla="*/ 0 w 1326911"/>
              <a:gd name="connsiteY1" fmla="*/ 13751 h 440012"/>
              <a:gd name="connsiteX2" fmla="*/ 20626 w 1326911"/>
              <a:gd name="connsiteY2" fmla="*/ 440012 h 440012"/>
              <a:gd name="connsiteX0" fmla="*/ 1329376 w 1329376"/>
              <a:gd name="connsiteY0" fmla="*/ 0 h 435779"/>
              <a:gd name="connsiteX1" fmla="*/ 2465 w 1329376"/>
              <a:gd name="connsiteY1" fmla="*/ 13751 h 435779"/>
              <a:gd name="connsiteX2" fmla="*/ 1924 w 1329376"/>
              <a:gd name="connsiteY2" fmla="*/ 435779 h 435779"/>
              <a:gd name="connsiteX0" fmla="*/ 1329376 w 1329376"/>
              <a:gd name="connsiteY0" fmla="*/ 11649 h 447428"/>
              <a:gd name="connsiteX1" fmla="*/ 2465 w 1329376"/>
              <a:gd name="connsiteY1" fmla="*/ 0 h 447428"/>
              <a:gd name="connsiteX2" fmla="*/ 1924 w 1329376"/>
              <a:gd name="connsiteY2" fmla="*/ 447428 h 447428"/>
              <a:gd name="connsiteX0" fmla="*/ 1339611 w 1339611"/>
              <a:gd name="connsiteY0" fmla="*/ 0 h 435779"/>
              <a:gd name="connsiteX1" fmla="*/ 0 w 1339611"/>
              <a:gd name="connsiteY1" fmla="*/ 5284 h 435779"/>
              <a:gd name="connsiteX2" fmla="*/ 12159 w 1339611"/>
              <a:gd name="connsiteY2" fmla="*/ 435779 h 435779"/>
              <a:gd name="connsiteX0" fmla="*/ 1329010 w 1329010"/>
              <a:gd name="connsiteY0" fmla="*/ 7416 h 443195"/>
              <a:gd name="connsiteX1" fmla="*/ 6332 w 1329010"/>
              <a:gd name="connsiteY1" fmla="*/ 0 h 443195"/>
              <a:gd name="connsiteX2" fmla="*/ 1558 w 1329010"/>
              <a:gd name="connsiteY2" fmla="*/ 443195 h 443195"/>
              <a:gd name="connsiteX0" fmla="*/ 1339611 w 1339611"/>
              <a:gd name="connsiteY0" fmla="*/ 3182 h 438961"/>
              <a:gd name="connsiteX1" fmla="*/ 0 w 1339611"/>
              <a:gd name="connsiteY1" fmla="*/ 0 h 438961"/>
              <a:gd name="connsiteX2" fmla="*/ 12159 w 1339611"/>
              <a:gd name="connsiteY2" fmla="*/ 438961 h 438961"/>
              <a:gd name="connsiteX0" fmla="*/ 1329377 w 1329377"/>
              <a:gd name="connsiteY0" fmla="*/ 3182 h 438961"/>
              <a:gd name="connsiteX1" fmla="*/ 2466 w 1329377"/>
              <a:gd name="connsiteY1" fmla="*/ 0 h 438961"/>
              <a:gd name="connsiteX2" fmla="*/ 1925 w 1329377"/>
              <a:gd name="connsiteY2" fmla="*/ 438961 h 43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9377" h="438961">
                <a:moveTo>
                  <a:pt x="1329377" y="3182"/>
                </a:moveTo>
                <a:lnTo>
                  <a:pt x="2466" y="0"/>
                </a:lnTo>
                <a:cubicBezTo>
                  <a:pt x="9341" y="142087"/>
                  <a:pt x="-4950" y="296874"/>
                  <a:pt x="1925" y="438961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70F67F-1FE5-6C1E-F7DF-27B5491E98CB}"/>
              </a:ext>
            </a:extLst>
          </p:cNvPr>
          <p:cNvSpPr txBox="1"/>
          <p:nvPr/>
        </p:nvSpPr>
        <p:spPr>
          <a:xfrm>
            <a:off x="22555" y="3237788"/>
            <a:ext cx="49028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30-39 km offset of Golden Valley conglomerate (C-C’) aligns with ~33 km offset of Paleozoic marker beds (A-A’)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Implies slip in this area initiated after conglomerate deposition ca. 6.5-3.14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Savoy fault cuts all Miocene and Pliocene 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Dacite lava flows (ca. 11.2 Ma; D-D’) displaced ~17 km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Younger tuff (ca. 7.5 Ma; E-E’) displaced ~6 km and lava flow (ca. 6.5 Ma; F-F’) displaced ~7.3 km</a:t>
            </a:r>
          </a:p>
          <a:p>
            <a:pPr lvl="1"/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Can therefore separate into separate slip intervals: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10.7 km between 11.2 and 7 Ma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~6 km between 7 Ma and present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BF at 3.8 Ma initiated multi-strand zone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3 stages of slip were constrained from 11 Ma to present</a:t>
            </a:r>
          </a:p>
        </p:txBody>
      </p:sp>
    </p:spTree>
    <p:extLst>
      <p:ext uri="{BB962C8B-B14F-4D97-AF65-F5344CB8AC3E}">
        <p14:creationId xmlns:p14="http://schemas.microsoft.com/office/powerpoint/2010/main" val="15858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E4D9-98A8-8ED5-8F61-F6816F6B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9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Stage 1: </a:t>
            </a:r>
            <a:r>
              <a:rPr lang="en-US" dirty="0"/>
              <a:t>11-7 Ma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C771-8646-C1A9-F94F-1625FAB9A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34" y="1355154"/>
            <a:ext cx="5234457" cy="3560938"/>
          </a:xfrm>
        </p:spPr>
        <p:txBody>
          <a:bodyPr>
            <a:normAutofit/>
          </a:bodyPr>
          <a:lstStyle/>
          <a:p>
            <a:r>
              <a:rPr lang="en-US" sz="1600" dirty="0"/>
              <a:t>Thick black lines = faults active before time slice</a:t>
            </a:r>
          </a:p>
          <a:p>
            <a:r>
              <a:rPr lang="en-US" sz="1600" dirty="0"/>
              <a:t>Dashed black lines = faults active after time slice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Initial slip of 10.7 km on Savoy fault ca. ~10.5 to 7 Ma</a:t>
            </a:r>
          </a:p>
          <a:p>
            <a:r>
              <a:rPr lang="en-US" sz="1600" dirty="0"/>
              <a:t>Slip rate: 3.1 mm/yr</a:t>
            </a:r>
          </a:p>
          <a:p>
            <a:r>
              <a:rPr lang="en-US" sz="1600" dirty="0"/>
              <a:t>(Authors assume fault was single strand, similar to modern western GF which is outside zone of dextral shear)</a:t>
            </a:r>
            <a:endParaRPr lang="en-US" sz="1400" dirty="0"/>
          </a:p>
          <a:p>
            <a:endParaRPr lang="en-CA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0AC5F-D708-FDC3-315A-6A4EBBB42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033" y="0"/>
            <a:ext cx="6464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8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E4D9-98A8-8ED5-8F61-F6816F6B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9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Stage 2: </a:t>
            </a:r>
            <a:r>
              <a:rPr lang="en-US" dirty="0"/>
              <a:t>7 – 3.8 Ma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C771-8646-C1A9-F94F-1625FAB9A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17" y="1650455"/>
            <a:ext cx="5234457" cy="2239184"/>
          </a:xfrm>
        </p:spPr>
        <p:txBody>
          <a:bodyPr>
            <a:normAutofit/>
          </a:bodyPr>
          <a:lstStyle/>
          <a:p>
            <a:r>
              <a:rPr lang="en-US" sz="1600" dirty="0"/>
              <a:t>Slip shifted from Savoy fault to Summit Range segment  </a:t>
            </a:r>
          </a:p>
          <a:p>
            <a:r>
              <a:rPr lang="en-US" sz="1600" dirty="0"/>
              <a:t>Maximum sinistral slip of 19.1 km</a:t>
            </a:r>
          </a:p>
          <a:p>
            <a:r>
              <a:rPr lang="en-US" sz="1600" dirty="0"/>
              <a:t>Max slip rate: 6 mm/yr</a:t>
            </a:r>
          </a:p>
          <a:p>
            <a:r>
              <a:rPr lang="en-CA" sz="1600" dirty="0"/>
              <a:t>Ca. 4-0 Ma: regional clockwise </a:t>
            </a:r>
            <a:r>
              <a:rPr lang="en-CA" sz="1600" dirty="0" err="1"/>
              <a:t>oroclinal</a:t>
            </a:r>
            <a:r>
              <a:rPr lang="en-CA" sz="1600" dirty="0"/>
              <a:t> bending occurred due to ECSZ dextral shearing</a:t>
            </a:r>
          </a:p>
          <a:p>
            <a:r>
              <a:rPr lang="en-CA" sz="1600" dirty="0"/>
              <a:t>Constrictional bend created NNW trending folds, and was then abandoned in Stage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5A77EF-8491-661B-543B-E2E4181A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97" t="6488" r="10589" b="7993"/>
          <a:stretch/>
        </p:blipFill>
        <p:spPr>
          <a:xfrm>
            <a:off x="5550143" y="1198001"/>
            <a:ext cx="6462040" cy="4461998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C5F9D239-4AE1-E766-C83D-03FCC843A039}"/>
              </a:ext>
            </a:extLst>
          </p:cNvPr>
          <p:cNvCxnSpPr>
            <a:cxnSpLocks/>
          </p:cNvCxnSpPr>
          <p:nvPr/>
        </p:nvCxnSpPr>
        <p:spPr>
          <a:xfrm>
            <a:off x="3925732" y="3073209"/>
            <a:ext cx="3850106" cy="1038153"/>
          </a:xfrm>
          <a:prstGeom prst="curvedConnector3">
            <a:avLst>
              <a:gd name="adj1" fmla="val 41071"/>
            </a:avLst>
          </a:prstGeom>
          <a:ln>
            <a:solidFill>
              <a:srgbClr val="BB00C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47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E4D9-98A8-8ED5-8F61-F6816F6B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9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Stage 3: </a:t>
            </a:r>
            <a:r>
              <a:rPr lang="en-US" dirty="0"/>
              <a:t>3.8 – 0 Ma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C771-8646-C1A9-F94F-1625FAB9A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06" y="1094305"/>
            <a:ext cx="4833830" cy="3991327"/>
          </a:xfrm>
        </p:spPr>
        <p:txBody>
          <a:bodyPr>
            <a:normAutofit/>
          </a:bodyPr>
          <a:lstStyle/>
          <a:p>
            <a:r>
              <a:rPr lang="en-US" sz="1600" dirty="0"/>
              <a:t>Diagonal hatching = active GFZ</a:t>
            </a:r>
          </a:p>
          <a:p>
            <a:r>
              <a:rPr lang="en-US" sz="1600" dirty="0"/>
              <a:t>Age constraints on Blackwater fault suggest Dextral shear initiated &lt;3.8 Ma</a:t>
            </a:r>
          </a:p>
          <a:p>
            <a:r>
              <a:rPr lang="en-US" sz="1600" dirty="0"/>
              <a:t>BWF doesn’t cut GFZ – must be accommodated somehow</a:t>
            </a:r>
          </a:p>
          <a:p>
            <a:pPr lvl="1"/>
            <a:r>
              <a:rPr lang="en-US" sz="1200" dirty="0"/>
              <a:t>Shortening on western side accommodated by WSW-trending folds, lateral fault sliver escape in summit range area</a:t>
            </a:r>
          </a:p>
          <a:p>
            <a:pPr lvl="1"/>
            <a:r>
              <a:rPr lang="en-US" sz="1200" dirty="0"/>
              <a:t>Lengthening on eastern side accommodated by normal slip on </a:t>
            </a:r>
            <a:r>
              <a:rPr lang="en-US" sz="1200" dirty="0" err="1"/>
              <a:t>Randsburg</a:t>
            </a:r>
            <a:r>
              <a:rPr lang="en-US" sz="1200" dirty="0"/>
              <a:t> Wash fault?</a:t>
            </a:r>
          </a:p>
          <a:p>
            <a:r>
              <a:rPr lang="en-CA" sz="1600" dirty="0"/>
              <a:t>Wide, multi-fault structure formed in response to dextral slip of BWF and clockwise rotation of fault trace</a:t>
            </a:r>
          </a:p>
          <a:p>
            <a:r>
              <a:rPr lang="en-CA" sz="1600" dirty="0"/>
              <a:t>Slip of ~32.9 km</a:t>
            </a:r>
          </a:p>
          <a:p>
            <a:r>
              <a:rPr lang="en-CA" sz="1600" dirty="0"/>
              <a:t>Slip rate: 8.7 mm/yr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FAE692-C5B7-B880-4194-0173EB895C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52" t="3253" r="13916" b="12947"/>
          <a:stretch/>
        </p:blipFill>
        <p:spPr>
          <a:xfrm>
            <a:off x="5123384" y="911536"/>
            <a:ext cx="7068616" cy="42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3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1B30F9-10CA-7EEC-4A0B-E67394C843B2}"/>
              </a:ext>
            </a:extLst>
          </p:cNvPr>
          <p:cNvSpPr txBox="1"/>
          <p:nvPr/>
        </p:nvSpPr>
        <p:spPr>
          <a:xfrm>
            <a:off x="116878" y="55002"/>
            <a:ext cx="2447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 Takeaways</a:t>
            </a:r>
            <a:endParaRPr lang="en-C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8767F7-A079-8392-45FC-5EB6115CAF74}"/>
              </a:ext>
            </a:extLst>
          </p:cNvPr>
          <p:cNvSpPr txBox="1"/>
          <p:nvPr/>
        </p:nvSpPr>
        <p:spPr>
          <a:xfrm>
            <a:off x="303207" y="423089"/>
            <a:ext cx="102182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Three stages of slip for the central Garlock fault system: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11-7 Ma – </a:t>
            </a:r>
            <a:r>
              <a:rPr lang="en-US" sz="1600" dirty="0"/>
              <a:t>GFZ began as a single-stranded sinistral fault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7-3.8 Ma – </a:t>
            </a:r>
            <a:r>
              <a:rPr lang="en-US" sz="1600" dirty="0"/>
              <a:t>Summit Range became active strand of GFZ as sinistral system stepped rightward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3.8-0 Ma – </a:t>
            </a:r>
            <a:r>
              <a:rPr lang="en-US" sz="1600" dirty="0"/>
              <a:t>Left step; zone became multi-stranded (~12 km wide) to accommodate strain from regional clockwise rotation of GFZ and dextral offset of Blackwater fault during initiation of major ECSZ dextral shear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Distribution of slip is reason for smaller offset compared to total GF offset of ~64 km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Slip rate is 6 – 9 mm/yr for the youngest stage, slower for older stages – aligns with </a:t>
            </a:r>
            <a:r>
              <a:rPr lang="en-US" sz="1600" dirty="0" err="1"/>
              <a:t>neotectonic</a:t>
            </a:r>
            <a:r>
              <a:rPr lang="en-US" sz="1600" dirty="0"/>
              <a:t>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LMSR internally accommodates NNW dextral slip associated with ECSZ and Walker 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Via clockwise rotation, folding, normal faulting, and new fault 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Reason BWF doesn’t cross Garlock fault zone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46101D8-5E71-CE78-0251-087E56E4F646}"/>
              </a:ext>
            </a:extLst>
          </p:cNvPr>
          <p:cNvSpPr/>
          <p:nvPr/>
        </p:nvSpPr>
        <p:spPr>
          <a:xfrm>
            <a:off x="9333767" y="703801"/>
            <a:ext cx="281882" cy="4950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3C622-96BA-39FC-0FF8-218397C7FECF}"/>
              </a:ext>
            </a:extLst>
          </p:cNvPr>
          <p:cNvSpPr txBox="1"/>
          <p:nvPr/>
        </p:nvSpPr>
        <p:spPr>
          <a:xfrm>
            <a:off x="9534866" y="735093"/>
            <a:ext cx="145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~30 km cumulative slip</a:t>
            </a:r>
            <a:endParaRPr lang="en-CA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0EB94-4786-A269-F00C-D5CE6614E1BB}"/>
              </a:ext>
            </a:extLst>
          </p:cNvPr>
          <p:cNvSpPr txBox="1"/>
          <p:nvPr/>
        </p:nvSpPr>
        <p:spPr>
          <a:xfrm>
            <a:off x="10438128" y="1299753"/>
            <a:ext cx="145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~33 km slip from 3.8 – 0 Ma</a:t>
            </a:r>
            <a:endParaRPr lang="en-CA" sz="1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8EB214-B23A-7A82-B668-F59FB3539B06}"/>
              </a:ext>
            </a:extLst>
          </p:cNvPr>
          <p:cNvCxnSpPr/>
          <p:nvPr/>
        </p:nvCxnSpPr>
        <p:spPr>
          <a:xfrm flipH="1">
            <a:off x="10184572" y="1479525"/>
            <a:ext cx="4125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6654E23-6E5E-8F1F-C942-1D4D17097D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3"/>
          <a:stretch/>
        </p:blipFill>
        <p:spPr>
          <a:xfrm>
            <a:off x="7422766" y="2955794"/>
            <a:ext cx="4301862" cy="33855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7817A9-D151-2FF3-A0BA-6B28B556A8F6}"/>
              </a:ext>
            </a:extLst>
          </p:cNvPr>
          <p:cNvSpPr txBox="1"/>
          <p:nvPr/>
        </p:nvSpPr>
        <p:spPr>
          <a:xfrm>
            <a:off x="7342699" y="6261274"/>
            <a:ext cx="50257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Hatem &amp; Dolan, 2018: </a:t>
            </a:r>
            <a:r>
              <a:rPr lang="en-CA" sz="1100" b="0" i="0" dirty="0" err="1">
                <a:solidFill>
                  <a:srgbClr val="1C1D1E"/>
                </a:solidFill>
                <a:effectLst/>
              </a:rPr>
              <a:t>Oroclinal</a:t>
            </a:r>
            <a:r>
              <a:rPr lang="en-CA" sz="1100" b="0" i="0" dirty="0">
                <a:solidFill>
                  <a:srgbClr val="1C1D1E"/>
                </a:solidFill>
                <a:effectLst/>
              </a:rPr>
              <a:t> bending model driven by ECSZ dextral shear across Garlock fault. Arrows show inferred clockwise rotation associated with NNW trending dextral ECSZ shear.</a:t>
            </a:r>
            <a:endParaRPr lang="en-CA" sz="11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36CF777-D762-5395-865B-0593ABAD1FF1}"/>
              </a:ext>
            </a:extLst>
          </p:cNvPr>
          <p:cNvGrpSpPr/>
          <p:nvPr/>
        </p:nvGrpSpPr>
        <p:grpSpPr>
          <a:xfrm>
            <a:off x="554562" y="3668394"/>
            <a:ext cx="5665032" cy="3139459"/>
            <a:chOff x="918088" y="3692888"/>
            <a:chExt cx="5025763" cy="267887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7C2057-E57F-E6EB-C561-6D0BA2282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4203"/>
            <a:stretch/>
          </p:blipFill>
          <p:spPr>
            <a:xfrm>
              <a:off x="918088" y="3692888"/>
              <a:ext cx="5025763" cy="2678872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75686C-311A-07FB-A6BA-E7DFE95AC183}"/>
                </a:ext>
              </a:extLst>
            </p:cNvPr>
            <p:cNvSpPr/>
            <p:nvPr/>
          </p:nvSpPr>
          <p:spPr>
            <a:xfrm>
              <a:off x="1413419" y="4917009"/>
              <a:ext cx="101351" cy="99433"/>
            </a:xfrm>
            <a:prstGeom prst="rect">
              <a:avLst/>
            </a:prstGeom>
            <a:solidFill>
              <a:schemeClr val="tx2">
                <a:lumMod val="50000"/>
                <a:lumOff val="50000"/>
                <a:alpha val="48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9434E7-4DAB-562D-4D13-056ABD5E162C}"/>
                </a:ext>
              </a:extLst>
            </p:cNvPr>
            <p:cNvSpPr/>
            <p:nvPr/>
          </p:nvSpPr>
          <p:spPr>
            <a:xfrm>
              <a:off x="5231574" y="4040732"/>
              <a:ext cx="131134" cy="93187"/>
            </a:xfrm>
            <a:prstGeom prst="rect">
              <a:avLst/>
            </a:prstGeom>
            <a:solidFill>
              <a:schemeClr val="tx2">
                <a:lumMod val="50000"/>
                <a:lumOff val="50000"/>
                <a:alpha val="46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8190C4-34BC-894B-315F-E5923E80F4C9}"/>
                </a:ext>
              </a:extLst>
            </p:cNvPr>
            <p:cNvSpPr/>
            <p:nvPr/>
          </p:nvSpPr>
          <p:spPr>
            <a:xfrm>
              <a:off x="4606135" y="3857082"/>
              <a:ext cx="101351" cy="89551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1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F2AEB53-B3D5-3665-B9BB-E65A9C9CF274}"/>
                </a:ext>
              </a:extLst>
            </p:cNvPr>
            <p:cNvSpPr/>
            <p:nvPr/>
          </p:nvSpPr>
          <p:spPr>
            <a:xfrm>
              <a:off x="996550" y="5204600"/>
              <a:ext cx="89349" cy="10299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1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7257FB-7412-BE3E-8D34-C6D5FA914A4B}"/>
                </a:ext>
              </a:extLst>
            </p:cNvPr>
            <p:cNvSpPr/>
            <p:nvPr/>
          </p:nvSpPr>
          <p:spPr>
            <a:xfrm>
              <a:off x="2676210" y="4582831"/>
              <a:ext cx="131134" cy="8955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1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F7603E-6290-0CCF-203F-86E05CBEBFA0}"/>
                </a:ext>
              </a:extLst>
            </p:cNvPr>
            <p:cNvSpPr/>
            <p:nvPr/>
          </p:nvSpPr>
          <p:spPr>
            <a:xfrm>
              <a:off x="2437949" y="4769150"/>
              <a:ext cx="124056" cy="101496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41833ED-0781-CED9-B411-45F94E75B7A4}"/>
                </a:ext>
              </a:extLst>
            </p:cNvPr>
            <p:cNvSpPr/>
            <p:nvPr/>
          </p:nvSpPr>
          <p:spPr>
            <a:xfrm>
              <a:off x="4421572" y="4425091"/>
              <a:ext cx="137001" cy="96767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88209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1002</Words>
  <Application>Microsoft Office PowerPoint</Application>
  <PresentationFormat>Widescreen</PresentationFormat>
  <Paragraphs>84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Office Theme</vt:lpstr>
      <vt:lpstr>Evolution of the central Garlock fault zone, California: A major sinistral fault embedded in a dextral plate margin</vt:lpstr>
      <vt:lpstr>PowerPoint Presentation</vt:lpstr>
      <vt:lpstr>PowerPoint Presentation</vt:lpstr>
      <vt:lpstr>Stage 1: 11-7 Ma </vt:lpstr>
      <vt:lpstr>Stage 2: 7 – 3.8 Ma </vt:lpstr>
      <vt:lpstr>Stage 3: 3.8 – 0 Ma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Maggie Duncan</dc:creator>
  <cp:lastModifiedBy>Maggie Duncan</cp:lastModifiedBy>
  <cp:revision>94</cp:revision>
  <dcterms:created xsi:type="dcterms:W3CDTF">2024-09-30T17:19:11Z</dcterms:created>
  <dcterms:modified xsi:type="dcterms:W3CDTF">2024-10-01T14:32:37Z</dcterms:modified>
</cp:coreProperties>
</file>